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8" r:id="rId1"/>
  </p:sldMasterIdLst>
  <p:sldIdLst>
    <p:sldId id="256" r:id="rId2"/>
    <p:sldId id="257" r:id="rId3"/>
    <p:sldId id="286" r:id="rId4"/>
    <p:sldId id="285" r:id="rId5"/>
    <p:sldId id="336" r:id="rId6"/>
    <p:sldId id="289" r:id="rId7"/>
    <p:sldId id="330" r:id="rId8"/>
    <p:sldId id="331" r:id="rId9"/>
    <p:sldId id="335" r:id="rId10"/>
    <p:sldId id="258" r:id="rId11"/>
    <p:sldId id="261" r:id="rId12"/>
    <p:sldId id="342" r:id="rId13"/>
    <p:sldId id="343" r:id="rId14"/>
    <p:sldId id="344" r:id="rId15"/>
    <p:sldId id="346" r:id="rId16"/>
    <p:sldId id="341" r:id="rId17"/>
    <p:sldId id="262" r:id="rId18"/>
    <p:sldId id="260" r:id="rId19"/>
    <p:sldId id="259" r:id="rId20"/>
    <p:sldId id="282" r:id="rId21"/>
    <p:sldId id="267" r:id="rId22"/>
    <p:sldId id="293" r:id="rId23"/>
    <p:sldId id="327" r:id="rId24"/>
    <p:sldId id="328" r:id="rId25"/>
    <p:sldId id="294" r:id="rId26"/>
    <p:sldId id="295" r:id="rId27"/>
    <p:sldId id="329" r:id="rId28"/>
    <p:sldId id="268" r:id="rId29"/>
    <p:sldId id="269" r:id="rId30"/>
    <p:sldId id="270" r:id="rId31"/>
    <p:sldId id="287" r:id="rId32"/>
    <p:sldId id="271" r:id="rId33"/>
    <p:sldId id="332" r:id="rId34"/>
    <p:sldId id="333" r:id="rId35"/>
    <p:sldId id="272" r:id="rId36"/>
    <p:sldId id="280" r:id="rId37"/>
    <p:sldId id="273" r:id="rId38"/>
    <p:sldId id="274" r:id="rId39"/>
    <p:sldId id="334" r:id="rId40"/>
    <p:sldId id="278" r:id="rId41"/>
    <p:sldId id="337" r:id="rId42"/>
    <p:sldId id="305" r:id="rId43"/>
    <p:sldId id="306" r:id="rId44"/>
    <p:sldId id="307" r:id="rId45"/>
    <p:sldId id="308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275" r:id="rId56"/>
    <p:sldId id="279" r:id="rId57"/>
    <p:sldId id="27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284" r:id="rId67"/>
    <p:sldId id="348" r:id="rId68"/>
    <p:sldId id="349" r:id="rId69"/>
    <p:sldId id="288" r:id="rId70"/>
    <p:sldId id="338" r:id="rId71"/>
    <p:sldId id="339" r:id="rId72"/>
    <p:sldId id="340" r:id="rId7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2020"/>
    <a:srgbClr val="EF1515"/>
    <a:srgbClr val="9E0000"/>
    <a:srgbClr val="F90101"/>
    <a:srgbClr val="FE4848"/>
    <a:srgbClr val="FC043F"/>
    <a:srgbClr val="D2102C"/>
    <a:srgbClr val="F62806"/>
    <a:srgbClr val="F9832B"/>
    <a:srgbClr val="006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8980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988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056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917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081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7032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7011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602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81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513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734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2014-06-26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1883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7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/>
              <a:t>Skala upp och ut med Akka.NET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8138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1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Carl </a:t>
            </a:r>
            <a:r>
              <a:rPr lang="sv-SE" b="1" dirty="0" err="1" smtClean="0"/>
              <a:t>Hewitt’s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”An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island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of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sanity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in a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sea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of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concurrency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endParaRPr lang="sv-S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Shared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nothing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”, ”Black box”</a:t>
            </a:r>
          </a:p>
          <a:p>
            <a:pPr marL="0" indent="0">
              <a:buNone/>
            </a:pP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Location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transparent</a:t>
            </a: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”,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”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Distributable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by design”</a:t>
            </a:r>
            <a:endParaRPr lang="sv-SE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 smtClean="0"/>
              <a:t>Tre axiom:</a:t>
            </a:r>
          </a:p>
          <a:p>
            <a:r>
              <a:rPr lang="sv-SE" dirty="0" err="1" smtClean="0"/>
              <a:t>Send</a:t>
            </a:r>
            <a:r>
              <a:rPr lang="sv-SE" dirty="0" smtClean="0"/>
              <a:t> - Kan skicka meddelanden till andra </a:t>
            </a:r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dirty="0" err="1" smtClean="0"/>
              <a:t>Create</a:t>
            </a:r>
            <a:r>
              <a:rPr lang="sv-SE" dirty="0" smtClean="0"/>
              <a:t> - Kan skapa nya </a:t>
            </a:r>
            <a:r>
              <a:rPr lang="sv-SE" dirty="0" err="1" smtClean="0"/>
              <a:t>actors</a:t>
            </a:r>
            <a:r>
              <a:rPr lang="sv-SE" dirty="0" smtClean="0"/>
              <a:t> </a:t>
            </a:r>
          </a:p>
          <a:p>
            <a:r>
              <a:rPr lang="sv-SE" dirty="0" err="1" smtClean="0"/>
              <a:t>Become</a:t>
            </a:r>
            <a:r>
              <a:rPr lang="sv-SE" dirty="0" smtClean="0"/>
              <a:t> - Kan ändra hur nästkommande meddelande ska hanteras</a:t>
            </a:r>
          </a:p>
          <a:p>
            <a:pPr marL="0" indent="0">
              <a:buNone/>
            </a:pPr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99818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892412" y="2874381"/>
            <a:ext cx="3089537" cy="1097544"/>
          </a:xfrm>
          <a:prstGeom prst="wedgeRoundRectCallout">
            <a:avLst>
              <a:gd name="adj1" fmla="val 56138"/>
              <a:gd name="adj2" fmla="val -2282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har beteende och tillstånd, precis som ett objekt.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74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8" name="Snip Single Corner Rectangle 27"/>
          <p:cNvSpPr/>
          <p:nvPr/>
        </p:nvSpPr>
        <p:spPr>
          <a:xfrm>
            <a:off x="8932121" y="316509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3102914" y="2796430"/>
            <a:ext cx="3089537" cy="1304927"/>
          </a:xfrm>
          <a:prstGeom prst="wedgeRoundRectCallout">
            <a:avLst>
              <a:gd name="adj1" fmla="val 57372"/>
              <a:gd name="adj2" fmla="val -1783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Istället för ett API med publika metoder så har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”mailbox”.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8932121" y="316509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652506" y="3941227"/>
            <a:ext cx="3311174" cy="1700174"/>
          </a:xfrm>
          <a:prstGeom prst="wedgeRoundRectCallout">
            <a:avLst>
              <a:gd name="adj1" fmla="val -16926"/>
              <a:gd name="adj2" fmla="val -656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För att skicka meddelanden till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så görs detta via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”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ActorRef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och sker asynkront.</a:t>
            </a:r>
          </a:p>
        </p:txBody>
      </p:sp>
    </p:spTree>
    <p:extLst>
      <p:ext uri="{BB962C8B-B14F-4D97-AF65-F5344CB8AC3E}">
        <p14:creationId xmlns:p14="http://schemas.microsoft.com/office/powerpoint/2010/main" val="2239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99611" y="1"/>
            <a:ext cx="238018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own Arrow 2"/>
          <p:cNvSpPr/>
          <p:nvPr/>
        </p:nvSpPr>
        <p:spPr>
          <a:xfrm>
            <a:off x="7750844" y="1690688"/>
            <a:ext cx="2878124" cy="4181391"/>
          </a:xfrm>
          <a:prstGeom prst="downArrow">
            <a:avLst>
              <a:gd name="adj1" fmla="val 82593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9528544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3286125" y="3974508"/>
            <a:ext cx="3842737" cy="2331042"/>
          </a:xfrm>
          <a:prstGeom prst="wedgeRoundRectCallout">
            <a:avLst>
              <a:gd name="adj1" fmla="val 66527"/>
              <a:gd name="adj2" fmla="val 743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För att driva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krävs en tråd av något slag.</a:t>
            </a:r>
          </a:p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Akka.NET sköter detta via en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”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MessageDispatcher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som by default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schedulerar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till trådpoolen i .NET.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99611" y="1"/>
            <a:ext cx="238018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own Arrow 2"/>
          <p:cNvSpPr/>
          <p:nvPr/>
        </p:nvSpPr>
        <p:spPr>
          <a:xfrm>
            <a:off x="7750844" y="1690688"/>
            <a:ext cx="2878124" cy="4181391"/>
          </a:xfrm>
          <a:prstGeom prst="downArrow">
            <a:avLst>
              <a:gd name="adj1" fmla="val 82593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9528544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Cloud 11"/>
          <p:cNvSpPr/>
          <p:nvPr/>
        </p:nvSpPr>
        <p:spPr>
          <a:xfrm>
            <a:off x="4136809" y="2733929"/>
            <a:ext cx="1826196" cy="1246909"/>
          </a:xfrm>
          <a:prstGeom prst="cloud">
            <a:avLst/>
          </a:prstGeom>
          <a:ln w="34925" cap="rnd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Transport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3843724" y="4392256"/>
            <a:ext cx="3311174" cy="1700174"/>
          </a:xfrm>
          <a:prstGeom prst="wedgeRoundRectCallout">
            <a:avLst>
              <a:gd name="adj1" fmla="val -21816"/>
              <a:gd name="adj2" fmla="val -656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Actors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är ”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transparent” dvs. de behöver inte finnas på samma maskin som avsändaren av ett meddelande.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99611" y="1"/>
            <a:ext cx="238018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own Arrow 2"/>
          <p:cNvSpPr/>
          <p:nvPr/>
        </p:nvSpPr>
        <p:spPr>
          <a:xfrm>
            <a:off x="7750844" y="1690688"/>
            <a:ext cx="2878124" cy="4181391"/>
          </a:xfrm>
          <a:prstGeom prst="downArrow">
            <a:avLst>
              <a:gd name="adj1" fmla="val 82593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9528544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1429806" y="2251989"/>
            <a:ext cx="2994640" cy="530275"/>
          </a:xfrm>
          <a:prstGeom prst="wedgeRoundRectCallout">
            <a:avLst>
              <a:gd name="adj1" fmla="val -1994"/>
              <a:gd name="adj2" fmla="val 9478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sv-S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passing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2968363" y="4407906"/>
            <a:ext cx="2994640" cy="530275"/>
          </a:xfrm>
          <a:prstGeom prst="wedgeRoundRectCallout">
            <a:avLst>
              <a:gd name="adj1" fmla="val 18217"/>
              <a:gd name="adj2" fmla="val -9659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transparency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4861488" y="2014289"/>
            <a:ext cx="2994640" cy="530275"/>
          </a:xfrm>
          <a:prstGeom prst="wedgeRoundRectCallout">
            <a:avLst>
              <a:gd name="adj1" fmla="val 77703"/>
              <a:gd name="adj2" fmla="val 12746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Processar sekventiellt</a:t>
            </a:r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Cloud 11"/>
          <p:cNvSpPr/>
          <p:nvPr/>
        </p:nvSpPr>
        <p:spPr>
          <a:xfrm>
            <a:off x="4136809" y="2733929"/>
            <a:ext cx="1826196" cy="1246909"/>
          </a:xfrm>
          <a:prstGeom prst="cloud">
            <a:avLst/>
          </a:prstGeom>
          <a:ln w="34925" cap="rnd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Transport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94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1304638" y="2909084"/>
            <a:ext cx="10419609" cy="32127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lt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304638" y="3813164"/>
            <a:ext cx="10419609" cy="32127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lt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1304637" y="4720257"/>
            <a:ext cx="10419609" cy="32127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sv-SE" b="1" dirty="0" err="1">
                <a:solidFill>
                  <a:schemeClr val="accent5">
                    <a:lumMod val="50000"/>
                  </a:schemeClr>
                </a:solidFill>
              </a:rPr>
              <a:t>Actor</a:t>
            </a:r>
            <a:r>
              <a:rPr lang="sv-SE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sv-SE" b="1" dirty="0" err="1">
                <a:solidFill>
                  <a:schemeClr val="accent5">
                    <a:lumMod val="50000"/>
                  </a:schemeClr>
                </a:solidFill>
              </a:rPr>
              <a:t>Model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Billigare än trådar; exekvering ”</a:t>
            </a:r>
            <a:r>
              <a:rPr lang="sv-SE" dirty="0" err="1" smtClean="0">
                <a:solidFill>
                  <a:schemeClr val="accent5">
                    <a:lumMod val="50000"/>
                  </a:schemeClr>
                </a:solidFill>
              </a:rPr>
              <a:t>multiplexar</a:t>
            </a:r>
            <a:r>
              <a:rPr lang="sv-SE" dirty="0" smtClean="0">
                <a:solidFill>
                  <a:schemeClr val="accent5">
                    <a:lumMod val="50000"/>
                  </a:schemeClr>
                </a:solidFill>
              </a:rPr>
              <a:t>” över en eller flera trådar.</a:t>
            </a:r>
            <a:endParaRPr lang="sv-SE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07127" y="2883985"/>
            <a:ext cx="868218" cy="371474"/>
          </a:xfrm>
          <a:prstGeom prst="roundRect">
            <a:avLst/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89344" y="2883985"/>
            <a:ext cx="842819" cy="371474"/>
          </a:xfrm>
          <a:prstGeom prst="roundRect">
            <a:avLst/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72824" y="2883985"/>
            <a:ext cx="868218" cy="371474"/>
          </a:xfrm>
          <a:prstGeom prst="round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607126" y="3783087"/>
            <a:ext cx="1457035" cy="371474"/>
          </a:xfrm>
          <a:prstGeom prst="round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43560" y="3788065"/>
            <a:ext cx="868218" cy="371474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607127" y="4702682"/>
            <a:ext cx="868218" cy="371474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06963" y="4702682"/>
            <a:ext cx="3110346" cy="371474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Actor4</a:t>
            </a:r>
          </a:p>
        </p:txBody>
      </p:sp>
      <p:sp>
        <p:nvSpPr>
          <p:cNvPr id="17" name="Rounded Rectangle 16"/>
          <p:cNvSpPr/>
          <p:nvPr/>
        </p:nvSpPr>
        <p:spPr>
          <a:xfrm rot="16200000">
            <a:off x="-20004" y="3749515"/>
            <a:ext cx="2182849" cy="46643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Trådpool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375722" y="3783087"/>
            <a:ext cx="1874978" cy="371474"/>
          </a:xfrm>
          <a:prstGeom prst="roundRect">
            <a:avLst/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Actor1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597446" y="5384570"/>
            <a:ext cx="3226614" cy="1056207"/>
          </a:xfrm>
          <a:prstGeom prst="wedgeRoundRectCallout">
            <a:avLst>
              <a:gd name="adj1" fmla="val -20661"/>
              <a:gd name="adj2" fmla="val -6981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/>
              <a:t>Orsakar inte en </a:t>
            </a:r>
            <a:r>
              <a:rPr lang="sv-SE" dirty="0" err="1" smtClean="0"/>
              <a:t>context</a:t>
            </a:r>
            <a:r>
              <a:rPr lang="sv-SE" dirty="0" smtClean="0"/>
              <a:t> switch.</a:t>
            </a:r>
          </a:p>
          <a:p>
            <a:r>
              <a:rPr lang="sv-SE" dirty="0" smtClean="0"/>
              <a:t>Mycket billigare att växla mellan </a:t>
            </a:r>
            <a:r>
              <a:rPr lang="sv-SE" dirty="0" err="1" smtClean="0"/>
              <a:t>actors</a:t>
            </a:r>
            <a:r>
              <a:rPr lang="sv-SE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211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En </a:t>
            </a:r>
            <a:r>
              <a:rPr lang="sv-SE" dirty="0" err="1" smtClean="0"/>
              <a:t>actor</a:t>
            </a:r>
            <a:r>
              <a:rPr lang="sv-SE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Minnesmässigt beror på vilken implementation av </a:t>
            </a:r>
            <a:r>
              <a:rPr lang="sv-SE" dirty="0" err="1" smtClean="0"/>
              <a:t>actor</a:t>
            </a:r>
            <a:r>
              <a:rPr lang="sv-SE" dirty="0" smtClean="0"/>
              <a:t> </a:t>
            </a:r>
            <a:r>
              <a:rPr lang="sv-SE" dirty="0" err="1" smtClean="0"/>
              <a:t>model</a:t>
            </a:r>
            <a:r>
              <a:rPr lang="sv-SE" dirty="0" smtClean="0"/>
              <a:t> man använder men under Akka/Akka.NET:</a:t>
            </a:r>
          </a:p>
          <a:p>
            <a:pPr marL="0" indent="0">
              <a:buNone/>
            </a:pPr>
            <a:r>
              <a:rPr lang="sv-SE" dirty="0" smtClean="0"/>
              <a:t>Ca 2.5 miljoner </a:t>
            </a:r>
            <a:r>
              <a:rPr lang="sv-SE" dirty="0" err="1" smtClean="0"/>
              <a:t>actors</a:t>
            </a:r>
            <a:r>
              <a:rPr lang="sv-SE" dirty="0" smtClean="0"/>
              <a:t> per gigabyte minne på JVM.</a:t>
            </a:r>
            <a:br>
              <a:rPr lang="sv-SE" dirty="0" smtClean="0"/>
            </a:br>
            <a:r>
              <a:rPr lang="sv-SE" dirty="0" smtClean="0"/>
              <a:t>(bör vara snarlika siffror för CLR, ej verifierat)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968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Vad kan en </a:t>
            </a:r>
            <a:r>
              <a:rPr lang="sv-SE" dirty="0" err="1" smtClean="0"/>
              <a:t>actor</a:t>
            </a:r>
            <a:r>
              <a:rPr lang="sv-SE" dirty="0" smtClean="0"/>
              <a:t> användas till?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 smtClean="0"/>
              <a:t>Alternativ till trådning</a:t>
            </a:r>
          </a:p>
          <a:p>
            <a:r>
              <a:rPr lang="sv-SE" dirty="0" smtClean="0"/>
              <a:t>Som ett objekt/komponent</a:t>
            </a:r>
          </a:p>
          <a:p>
            <a:r>
              <a:rPr lang="sv-SE" dirty="0" smtClean="0"/>
              <a:t>Som en service/</a:t>
            </a:r>
            <a:r>
              <a:rPr lang="sv-SE" dirty="0" err="1" smtClean="0"/>
              <a:t>singleton</a:t>
            </a:r>
            <a:endParaRPr lang="sv-SE" dirty="0" smtClean="0"/>
          </a:p>
          <a:p>
            <a:r>
              <a:rPr lang="sv-SE" dirty="0" err="1" smtClean="0"/>
              <a:t>Routing</a:t>
            </a:r>
            <a:r>
              <a:rPr lang="sv-SE" dirty="0" smtClean="0"/>
              <a:t> av meddelande, t.ex. </a:t>
            </a:r>
            <a:r>
              <a:rPr lang="sv-SE" dirty="0" err="1" smtClean="0"/>
              <a:t>consistent</a:t>
            </a:r>
            <a:r>
              <a:rPr lang="sv-SE" dirty="0" smtClean="0"/>
              <a:t> </a:t>
            </a:r>
            <a:r>
              <a:rPr lang="sv-SE" dirty="0" err="1" smtClean="0"/>
              <a:t>hash</a:t>
            </a:r>
            <a:r>
              <a:rPr lang="sv-SE" dirty="0" smtClean="0"/>
              <a:t> eller round </a:t>
            </a:r>
            <a:r>
              <a:rPr lang="sv-SE" dirty="0" err="1" smtClean="0"/>
              <a:t>robin</a:t>
            </a:r>
            <a:endParaRPr lang="sv-SE" dirty="0" smtClean="0"/>
          </a:p>
          <a:p>
            <a:r>
              <a:rPr lang="sv-SE" dirty="0" smtClean="0"/>
              <a:t>Entitet / </a:t>
            </a:r>
            <a:r>
              <a:rPr lang="sv-SE" dirty="0" err="1" smtClean="0"/>
              <a:t>Aggregatroot</a:t>
            </a:r>
            <a:r>
              <a:rPr lang="sv-SE" dirty="0" smtClean="0"/>
              <a:t> </a:t>
            </a:r>
            <a:r>
              <a:rPr lang="sv-SE" dirty="0" err="1" smtClean="0"/>
              <a:t>a’la</a:t>
            </a:r>
            <a:r>
              <a:rPr lang="sv-SE" dirty="0" smtClean="0"/>
              <a:t> CQRS</a:t>
            </a:r>
          </a:p>
          <a:p>
            <a:r>
              <a:rPr lang="sv-SE" dirty="0" smtClean="0"/>
              <a:t>State </a:t>
            </a:r>
            <a:r>
              <a:rPr lang="sv-SE" dirty="0" err="1" smtClean="0"/>
              <a:t>machines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143993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Vad är Akka?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Akka är ett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toolkit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för programmering enligt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sv-SE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Model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Ursprungligen skrivet i Scala för JVM. </a:t>
            </a:r>
            <a:br>
              <a:rPr lang="sv-SE" dirty="0" smtClean="0"/>
            </a:br>
            <a:r>
              <a:rPr lang="sv-SE" dirty="0" smtClean="0"/>
              <a:t>Portat till CLR (snart även Mono)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Syftet är att erbjuda utvecklare en högre abstraktionsnivå för att skriva feltoleranta, skalbara och samtidiga(</a:t>
            </a:r>
            <a:r>
              <a:rPr lang="sv-SE" dirty="0" err="1"/>
              <a:t>c</a:t>
            </a:r>
            <a:r>
              <a:rPr lang="sv-SE" dirty="0" err="1" smtClean="0"/>
              <a:t>oncurrent</a:t>
            </a:r>
            <a:r>
              <a:rPr lang="sv-SE" dirty="0" smtClean="0"/>
              <a:t>) system.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5424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Produkter baserade på </a:t>
            </a:r>
            <a:r>
              <a:rPr lang="sv-SE" dirty="0" err="1" smtClean="0"/>
              <a:t>actor</a:t>
            </a:r>
            <a:r>
              <a:rPr lang="sv-SE" dirty="0" smtClean="0"/>
              <a:t> </a:t>
            </a:r>
            <a:r>
              <a:rPr lang="sv-SE" dirty="0" err="1" smtClean="0"/>
              <a:t>model</a:t>
            </a:r>
            <a:r>
              <a:rPr lang="sv-SE" dirty="0" smtClean="0"/>
              <a:t>:</a:t>
            </a:r>
          </a:p>
          <a:p>
            <a:pPr marL="0" indent="0">
              <a:buNone/>
            </a:pPr>
            <a:r>
              <a:rPr lang="sv-SE" dirty="0" err="1" smtClean="0"/>
              <a:t>Erlang</a:t>
            </a: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Facebook </a:t>
            </a:r>
            <a:r>
              <a:rPr lang="sv-SE" dirty="0" err="1" smtClean="0"/>
              <a:t>WhatsApp</a:t>
            </a:r>
            <a:r>
              <a:rPr lang="sv-SE" dirty="0" smtClean="0"/>
              <a:t> </a:t>
            </a:r>
            <a:r>
              <a:rPr lang="sv-SE" dirty="0"/>
              <a:t>(</a:t>
            </a:r>
            <a:r>
              <a:rPr lang="sv-SE" dirty="0" err="1"/>
              <a:t>Erlang</a:t>
            </a:r>
            <a:r>
              <a:rPr lang="sv-SE" dirty="0"/>
              <a:t>)</a:t>
            </a:r>
          </a:p>
          <a:p>
            <a:pPr marL="0" indent="0">
              <a:buNone/>
            </a:pPr>
            <a:r>
              <a:rPr lang="sv-SE" dirty="0" err="1" smtClean="0"/>
              <a:t>RabbitMQ</a:t>
            </a:r>
            <a:r>
              <a:rPr lang="sv-SE" dirty="0" smtClean="0"/>
              <a:t> </a:t>
            </a:r>
          </a:p>
          <a:p>
            <a:pPr marL="0" indent="0">
              <a:buNone/>
            </a:pPr>
            <a:r>
              <a:rPr lang="sv-SE" dirty="0" err="1" smtClean="0"/>
              <a:t>CouchDB</a:t>
            </a:r>
            <a:r>
              <a:rPr lang="sv-SE" dirty="0" smtClean="0"/>
              <a:t> (</a:t>
            </a:r>
            <a:r>
              <a:rPr lang="sv-SE" dirty="0" err="1" smtClean="0"/>
              <a:t>Erlang</a:t>
            </a:r>
            <a:r>
              <a:rPr lang="sv-SE" dirty="0" smtClean="0"/>
              <a:t>)</a:t>
            </a:r>
          </a:p>
          <a:p>
            <a:pPr marL="0" indent="0">
              <a:buNone/>
            </a:pPr>
            <a:r>
              <a:rPr lang="sv-SE" dirty="0" smtClean="0"/>
              <a:t>LinkedIn.com (Akka)</a:t>
            </a:r>
          </a:p>
          <a:p>
            <a:pPr marL="0" indent="0">
              <a:buNone/>
            </a:pPr>
            <a:r>
              <a:rPr lang="sv-SE" dirty="0" smtClean="0"/>
              <a:t>Walmart.com (Akka)</a:t>
            </a:r>
            <a:endParaRPr lang="sv-SE" dirty="0"/>
          </a:p>
          <a:p>
            <a:pPr marL="0" indent="0">
              <a:buNone/>
            </a:pP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343125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 smtClean="0"/>
              <a:t>ActorSystem</a:t>
            </a:r>
            <a:endParaRPr lang="sv-SE" dirty="0" smtClean="0"/>
          </a:p>
          <a:p>
            <a:pPr marL="0" indent="0">
              <a:buNone/>
            </a:pPr>
            <a:r>
              <a:rPr lang="sv-SE" dirty="0" err="1" smtClean="0"/>
              <a:t>UntypedActor</a:t>
            </a:r>
            <a:endParaRPr lang="sv-SE" dirty="0" smtClean="0"/>
          </a:p>
          <a:p>
            <a:pPr marL="0" indent="0">
              <a:buNone/>
            </a:pPr>
            <a:r>
              <a:rPr lang="sv-SE" dirty="0" err="1" smtClean="0"/>
              <a:t>TypedActor</a:t>
            </a: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Props</a:t>
            </a:r>
          </a:p>
          <a:p>
            <a:pPr marL="0" indent="0">
              <a:buNone/>
            </a:pPr>
            <a:r>
              <a:rPr lang="sv-SE" dirty="0" err="1" smtClean="0"/>
              <a:t>ActorRef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686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Remoting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1028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1000444" y="685088"/>
            <a:ext cx="9319213" cy="5286504"/>
          </a:xfrm>
          <a:prstGeom prst="roundRect">
            <a:avLst>
              <a:gd name="adj" fmla="val 1841"/>
            </a:avLst>
          </a:prstGeom>
          <a:solidFill>
            <a:schemeClr val="accent5">
              <a:alpha val="9000"/>
            </a:schemeClr>
          </a:soli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smtClean="0"/>
              <a:t>System A</a:t>
            </a:r>
            <a:endParaRPr lang="sv-SE" dirty="0"/>
          </a:p>
        </p:txBody>
      </p:sp>
      <p:sp>
        <p:nvSpPr>
          <p:cNvPr id="6" name="Oval 5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Straight Connector 11"/>
          <p:cNvCxnSpPr>
            <a:stCxn id="6" idx="3"/>
            <a:endCxn id="7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9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6" idx="2"/>
            <a:endCxn id="8" idx="7"/>
          </p:cNvCxnSpPr>
          <p:nvPr/>
        </p:nvCxnSpPr>
        <p:spPr>
          <a:xfrm flipH="1">
            <a:off x="5275659" y="1939636"/>
            <a:ext cx="2408991" cy="114360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8" idx="2"/>
          </p:cNvCxnSpPr>
          <p:nvPr/>
        </p:nvCxnSpPr>
        <p:spPr>
          <a:xfrm flipV="1">
            <a:off x="3280605" y="3435924"/>
            <a:ext cx="1143611" cy="35267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Connector 19"/>
          <p:cNvCxnSpPr>
            <a:stCxn id="16" idx="4"/>
            <a:endCxn id="17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8" idx="2"/>
          </p:cNvCxnSpPr>
          <p:nvPr/>
        </p:nvCxnSpPr>
        <p:spPr>
          <a:xfrm flipV="1">
            <a:off x="4424216" y="4932214"/>
            <a:ext cx="2116823" cy="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19" idx="0"/>
          </p:cNvCxnSpPr>
          <p:nvPr/>
        </p:nvCxnSpPr>
        <p:spPr>
          <a:xfrm>
            <a:off x="5275659" y="3788603"/>
            <a:ext cx="2907755" cy="64484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6"/>
            <a:endCxn id="16" idx="1"/>
          </p:cNvCxnSpPr>
          <p:nvPr/>
        </p:nvCxnSpPr>
        <p:spPr>
          <a:xfrm flipV="1">
            <a:off x="4424216" y="1586956"/>
            <a:ext cx="3406518" cy="35268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17" idx="5"/>
            <a:endCxn id="24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8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5685925" y="685088"/>
            <a:ext cx="4633731" cy="5286504"/>
          </a:xfrm>
          <a:prstGeom prst="roundRect">
            <a:avLst>
              <a:gd name="adj" fmla="val 1841"/>
            </a:avLst>
          </a:prstGeom>
          <a:solidFill>
            <a:schemeClr val="accent5">
              <a:alpha val="9000"/>
            </a:schemeClr>
          </a:soli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smtClean="0"/>
              <a:t>System B</a:t>
            </a:r>
            <a:endParaRPr lang="sv-SE" dirty="0"/>
          </a:p>
        </p:txBody>
      </p:sp>
      <p:sp>
        <p:nvSpPr>
          <p:cNvPr id="35" name="Rounded Rectangle 34"/>
          <p:cNvSpPr/>
          <p:nvPr/>
        </p:nvSpPr>
        <p:spPr>
          <a:xfrm>
            <a:off x="1000445" y="685088"/>
            <a:ext cx="4543068" cy="5286504"/>
          </a:xfrm>
          <a:prstGeom prst="roundRect">
            <a:avLst>
              <a:gd name="adj" fmla="val 1841"/>
            </a:avLst>
          </a:prstGeom>
          <a:solidFill>
            <a:schemeClr val="accent5">
              <a:alpha val="9000"/>
            </a:schemeClr>
          </a:soli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smtClean="0"/>
              <a:t>System A</a:t>
            </a:r>
            <a:endParaRPr lang="sv-SE" dirty="0"/>
          </a:p>
        </p:txBody>
      </p:sp>
      <p:sp>
        <p:nvSpPr>
          <p:cNvPr id="6" name="Oval 5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2" name="Straight Connector 11"/>
          <p:cNvCxnSpPr>
            <a:stCxn id="6" idx="3"/>
            <a:endCxn id="7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3"/>
            <a:endCxn id="9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6" idx="2"/>
            <a:endCxn id="8" idx="7"/>
          </p:cNvCxnSpPr>
          <p:nvPr/>
        </p:nvCxnSpPr>
        <p:spPr>
          <a:xfrm flipH="1">
            <a:off x="5275659" y="1939636"/>
            <a:ext cx="2408991" cy="114360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5"/>
            <a:endCxn id="8" idx="2"/>
          </p:cNvCxnSpPr>
          <p:nvPr/>
        </p:nvCxnSpPr>
        <p:spPr>
          <a:xfrm flipV="1">
            <a:off x="3280605" y="3435924"/>
            <a:ext cx="1143611" cy="35267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Oval 16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Oval 18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0" name="Straight Connector 19"/>
          <p:cNvCxnSpPr>
            <a:stCxn id="16" idx="4"/>
            <a:endCxn id="17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18" idx="2"/>
          </p:cNvCxnSpPr>
          <p:nvPr/>
        </p:nvCxnSpPr>
        <p:spPr>
          <a:xfrm flipV="1">
            <a:off x="4424216" y="4932214"/>
            <a:ext cx="2116823" cy="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19" idx="0"/>
          </p:cNvCxnSpPr>
          <p:nvPr/>
        </p:nvCxnSpPr>
        <p:spPr>
          <a:xfrm>
            <a:off x="5275659" y="3788603"/>
            <a:ext cx="2907755" cy="644848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6"/>
            <a:endCxn id="16" idx="1"/>
          </p:cNvCxnSpPr>
          <p:nvPr/>
        </p:nvCxnSpPr>
        <p:spPr>
          <a:xfrm flipV="1">
            <a:off x="4424216" y="1586956"/>
            <a:ext cx="3406518" cy="35268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5" name="Straight Connector 24"/>
          <p:cNvCxnSpPr>
            <a:stCxn id="17" idx="5"/>
            <a:endCxn id="24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9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 smtClean="0"/>
              <a:t>RemoteActorRefProvider</a:t>
            </a:r>
            <a:endParaRPr lang="sv-SE" dirty="0" smtClean="0"/>
          </a:p>
          <a:p>
            <a:pPr marL="0" indent="0">
              <a:buNone/>
            </a:pPr>
            <a:r>
              <a:rPr lang="sv-SE" dirty="0" err="1" smtClean="0"/>
              <a:t>RemoteActorRef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4909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err="1" smtClean="0"/>
              <a:t>RemoteDaemon</a:t>
            </a:r>
            <a:endParaRPr lang="sv-SE" dirty="0" smtClean="0"/>
          </a:p>
          <a:p>
            <a:pPr marL="0" indent="0">
              <a:buNone/>
            </a:pPr>
            <a:r>
              <a:rPr lang="sv-SE" dirty="0" err="1" smtClean="0"/>
              <a:t>Configuration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323667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58000"/>
                    </a14:imgEffect>
                  </a14:imgLayer>
                </a14:imgProps>
              </a:ext>
            </a:extLst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Lastfördelning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273908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En router delegerar inkommande meddelanden till en eller flera </a:t>
            </a:r>
            <a:r>
              <a:rPr lang="sv-SE" dirty="0" err="1" smtClean="0"/>
              <a:t>actors</a:t>
            </a:r>
            <a:r>
              <a:rPr lang="sv-SE" dirty="0" smtClean="0"/>
              <a:t>.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/>
              <a:t>Group routers, Pool </a:t>
            </a:r>
            <a:r>
              <a:rPr lang="sv-SE" dirty="0" smtClean="0"/>
              <a:t>routers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 err="1" smtClean="0"/>
              <a:t>BroadcastRouter</a:t>
            </a:r>
            <a:endParaRPr lang="sv-SE" dirty="0" smtClean="0"/>
          </a:p>
          <a:p>
            <a:r>
              <a:rPr lang="sv-SE" dirty="0" err="1" smtClean="0"/>
              <a:t>RoundRobinRouter</a:t>
            </a:r>
            <a:endParaRPr lang="sv-SE" dirty="0" smtClean="0"/>
          </a:p>
          <a:p>
            <a:r>
              <a:rPr lang="sv-SE" dirty="0" err="1" smtClean="0"/>
              <a:t>ConsistentHashRouter</a:t>
            </a:r>
            <a:endParaRPr lang="sv-SE" dirty="0" smtClean="0"/>
          </a:p>
          <a:p>
            <a:r>
              <a:rPr lang="sv-SE" dirty="0" err="1" smtClean="0"/>
              <a:t>ScatterGatherFirstCompletedRouter</a:t>
            </a:r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41126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805452" y="1877431"/>
            <a:ext cx="1845276" cy="817897"/>
          </a:xfrm>
          <a:prstGeom prst="wedgeRoundRectCallout">
            <a:avLst>
              <a:gd name="adj1" fmla="val 21175"/>
              <a:gd name="adj2" fmla="val 741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Notifiera samtliga parter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OOP vs.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OOP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 smtClean="0"/>
              <a:t>Objekt</a:t>
            </a:r>
          </a:p>
          <a:p>
            <a:r>
              <a:rPr lang="sv-SE" dirty="0" smtClean="0"/>
              <a:t>Objekt har </a:t>
            </a:r>
            <a:r>
              <a:rPr lang="sv-SE" dirty="0" err="1" smtClean="0"/>
              <a:t>state</a:t>
            </a:r>
            <a:endParaRPr lang="sv-SE" dirty="0" smtClean="0"/>
          </a:p>
          <a:p>
            <a:r>
              <a:rPr lang="sv-SE" dirty="0" smtClean="0"/>
              <a:t>Objekt har beteende</a:t>
            </a:r>
          </a:p>
          <a:p>
            <a:r>
              <a:rPr lang="sv-SE" dirty="0" smtClean="0"/>
              <a:t>Synkrona funktionsanrop</a:t>
            </a:r>
            <a:endParaRPr lang="sv-S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08782" y="1825625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dirty="0" err="1" smtClean="0"/>
              <a:t>Actor</a:t>
            </a:r>
            <a:r>
              <a:rPr lang="sv-SE" dirty="0" smtClean="0"/>
              <a:t> </a:t>
            </a:r>
            <a:r>
              <a:rPr lang="sv-SE" dirty="0" err="1" smtClean="0"/>
              <a:t>Model</a:t>
            </a:r>
            <a:endParaRPr lang="sv-SE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dirty="0" smtClean="0"/>
          </a:p>
          <a:p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dirty="0" err="1" smtClean="0"/>
              <a:t>Actors</a:t>
            </a:r>
            <a:r>
              <a:rPr lang="sv-SE" dirty="0" smtClean="0"/>
              <a:t> har </a:t>
            </a:r>
            <a:r>
              <a:rPr lang="sv-SE" dirty="0" err="1" smtClean="0"/>
              <a:t>state</a:t>
            </a:r>
            <a:endParaRPr lang="sv-SE" dirty="0" smtClean="0"/>
          </a:p>
          <a:p>
            <a:r>
              <a:rPr lang="sv-SE" dirty="0" err="1" smtClean="0"/>
              <a:t>Actors</a:t>
            </a:r>
            <a:r>
              <a:rPr lang="sv-SE" smtClean="0"/>
              <a:t> har </a:t>
            </a:r>
            <a:r>
              <a:rPr lang="sv-SE" dirty="0" smtClean="0"/>
              <a:t>beteende</a:t>
            </a:r>
          </a:p>
          <a:p>
            <a:r>
              <a:rPr lang="sv-SE" dirty="0" smtClean="0"/>
              <a:t>Asynkrona meddelanden</a:t>
            </a:r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 rot="21292654">
            <a:off x="2670792" y="4753071"/>
            <a:ext cx="5061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</a:t>
            </a:r>
          </a:p>
          <a:p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Den synkrona modellen har ju fungerat fint i 60 år!?</a:t>
            </a:r>
            <a:endParaRPr lang="sv-SE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1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8781535" y="3490492"/>
            <a:ext cx="1351006" cy="607669"/>
          </a:xfrm>
          <a:prstGeom prst="wedgeRoundRectCallout">
            <a:avLst>
              <a:gd name="adj1" fmla="val -94004"/>
              <a:gd name="adj2" fmla="val -961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Skala upp!</a:t>
            </a:r>
            <a:endParaRPr lang="sv-SE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8781535" y="4343108"/>
            <a:ext cx="1351006" cy="607669"/>
          </a:xfrm>
          <a:prstGeom prst="wedgeRoundRectCallout">
            <a:avLst>
              <a:gd name="adj1" fmla="val -94004"/>
              <a:gd name="adj2" fmla="val -961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Eller ner!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sz="1400" dirty="0"/>
          </a:p>
        </p:txBody>
      </p:sp>
      <p:sp>
        <p:nvSpPr>
          <p:cNvPr id="60" name="Rounded Rectangle 59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Remote1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Remote2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Remote3</a:t>
            </a:r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25" name="Rounded Rectangle 24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29" name="Elbow Connector 28"/>
          <p:cNvCxnSpPr>
            <a:stCxn id="25" idx="3"/>
            <a:endCxn id="28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0" name="Elbow Connector 29"/>
          <p:cNvCxnSpPr>
            <a:stCxn id="25" idx="3"/>
            <a:endCxn id="26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1" name="Straight Arrow Connector 30"/>
          <p:cNvCxnSpPr>
            <a:stCxn id="25" idx="3"/>
            <a:endCxn id="27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40" name="Rounded Rectangle 39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44" name="Elbow Connector 43"/>
          <p:cNvCxnSpPr>
            <a:stCxn id="40" idx="3"/>
            <a:endCxn id="43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45" name="Elbow Connector 44"/>
          <p:cNvCxnSpPr>
            <a:stCxn id="40" idx="3"/>
            <a:endCxn id="41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46" name="Straight Arrow Connector 45"/>
          <p:cNvCxnSpPr>
            <a:stCxn id="40" idx="3"/>
            <a:endCxn id="42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49" name="Rounded Rectangle 48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53" name="Elbow Connector 52"/>
          <p:cNvCxnSpPr>
            <a:stCxn id="49" idx="3"/>
            <a:endCxn id="52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54" name="Elbow Connector 53"/>
          <p:cNvCxnSpPr>
            <a:stCxn id="49" idx="3"/>
            <a:endCxn id="50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>
            <a:stCxn id="49" idx="3"/>
            <a:endCxn id="51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254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cxnSp>
      <p:sp>
        <p:nvSpPr>
          <p:cNvPr id="61" name="Rounded Rectangular Callout 60"/>
          <p:cNvSpPr/>
          <p:nvPr/>
        </p:nvSpPr>
        <p:spPr>
          <a:xfrm>
            <a:off x="9825760" y="2489523"/>
            <a:ext cx="1351006" cy="607669"/>
          </a:xfrm>
          <a:prstGeom prst="wedgeRoundRectCallout">
            <a:avLst>
              <a:gd name="adj1" fmla="val -94004"/>
              <a:gd name="adj2" fmla="val -961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Skala upp!</a:t>
            </a:r>
            <a:endParaRPr lang="sv-SE" dirty="0"/>
          </a:p>
        </p:txBody>
      </p:sp>
      <p:sp>
        <p:nvSpPr>
          <p:cNvPr id="62" name="Rounded Rectangular Callout 61"/>
          <p:cNvSpPr/>
          <p:nvPr/>
        </p:nvSpPr>
        <p:spPr>
          <a:xfrm>
            <a:off x="1219784" y="2089781"/>
            <a:ext cx="1351006" cy="607669"/>
          </a:xfrm>
          <a:prstGeom prst="wedgeRoundRectCallout">
            <a:avLst>
              <a:gd name="adj1" fmla="val 125508"/>
              <a:gd name="adj2" fmla="val 231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Skala ut!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63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X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X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Z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Z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5420497" y="1661624"/>
            <a:ext cx="1351006" cy="607669"/>
          </a:xfrm>
          <a:prstGeom prst="wedgeRoundRect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Samma </a:t>
            </a:r>
            <a:r>
              <a:rPr lang="sv-SE" dirty="0" err="1" smtClean="0"/>
              <a:t>hashindex</a:t>
            </a:r>
            <a:endParaRPr lang="sv-SE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620699" y="4443985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Affinitet mellan </a:t>
            </a:r>
            <a:r>
              <a:rPr lang="sv-SE" dirty="0" err="1" smtClean="0"/>
              <a:t>hashindex</a:t>
            </a:r>
            <a:r>
              <a:rPr lang="sv-SE" dirty="0" smtClean="0"/>
              <a:t> och </a:t>
            </a:r>
            <a:r>
              <a:rPr lang="sv-SE" dirty="0" err="1" smtClean="0"/>
              <a:t>actor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368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311525" y="316850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 789</a:t>
            </a:r>
            <a:endParaRPr lang="sv-SE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Betalning</a:t>
            </a:r>
            <a:endParaRPr lang="sv-SE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405033" y="400180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1458382" y="3168501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1551890" y="3296065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 123</a:t>
            </a:r>
            <a:endParaRPr lang="sv-SE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1551890" y="3637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1890" y="4001805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24" name="Snip Single Corner Rectangle 23"/>
          <p:cNvSpPr/>
          <p:nvPr/>
        </p:nvSpPr>
        <p:spPr>
          <a:xfrm>
            <a:off x="2605239" y="318252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OCR:456</a:t>
            </a:r>
            <a:endParaRPr lang="sv-SE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2698747" y="4015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3752096" y="318252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 123</a:t>
            </a:r>
            <a:endParaRPr lang="sv-SE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3845604" y="4015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33" name="Rounded Rectangle 32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1103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5" name="Snip Single Corner Rectangle 4"/>
          <p:cNvSpPr/>
          <p:nvPr/>
        </p:nvSpPr>
        <p:spPr>
          <a:xfrm>
            <a:off x="311525" y="316850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 789</a:t>
            </a:r>
            <a:endParaRPr lang="sv-SE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Betalning</a:t>
            </a:r>
            <a:endParaRPr lang="sv-SE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405033" y="400180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1458382" y="3168501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1551890" y="3296065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OCR: 123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51890" y="3637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1551890" y="4001805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24" name="Snip Single Corner Rectangle 23"/>
          <p:cNvSpPr/>
          <p:nvPr/>
        </p:nvSpPr>
        <p:spPr>
          <a:xfrm>
            <a:off x="2605239" y="318252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OCR:456</a:t>
            </a:r>
            <a:endParaRPr lang="sv-SE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2698747" y="4015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29" name="Snip Single Corner Rectangle 28"/>
          <p:cNvSpPr/>
          <p:nvPr/>
        </p:nvSpPr>
        <p:spPr>
          <a:xfrm>
            <a:off x="3752096" y="3182522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30" name="Rounded Rectangle 29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32" name="Rounded Rectangle 31"/>
          <p:cNvSpPr/>
          <p:nvPr/>
        </p:nvSpPr>
        <p:spPr>
          <a:xfrm>
            <a:off x="3845604" y="4015826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34" name="Snip Single Corner Rectangle 33"/>
          <p:cNvSpPr/>
          <p:nvPr/>
        </p:nvSpPr>
        <p:spPr>
          <a:xfrm>
            <a:off x="8306939" y="1892707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35" name="Rounded Rectangle 34"/>
          <p:cNvSpPr/>
          <p:nvPr/>
        </p:nvSpPr>
        <p:spPr>
          <a:xfrm>
            <a:off x="8400447" y="2020271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OCR: 123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400447" y="2362032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8400447" y="2726011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39" name="Snip Single Corner Rectangle 38"/>
          <p:cNvSpPr/>
          <p:nvPr/>
        </p:nvSpPr>
        <p:spPr>
          <a:xfrm>
            <a:off x="7151453" y="1892928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0" name="Rounded Rectangle 39"/>
          <p:cNvSpPr/>
          <p:nvPr/>
        </p:nvSpPr>
        <p:spPr>
          <a:xfrm>
            <a:off x="7244961" y="2020492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/>
              <a:t>OCR: 123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244961" y="2362253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42" name="Rounded Rectangle 41"/>
          <p:cNvSpPr/>
          <p:nvPr/>
        </p:nvSpPr>
        <p:spPr>
          <a:xfrm>
            <a:off x="7244961" y="2726232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44" name="Snip Single Corner Rectangle 43"/>
          <p:cNvSpPr/>
          <p:nvPr/>
        </p:nvSpPr>
        <p:spPr>
          <a:xfrm>
            <a:off x="8306938" y="3174069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8400446" y="3301633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OCR:456</a:t>
            </a:r>
            <a:endParaRPr lang="sv-SE" sz="1200" dirty="0"/>
          </a:p>
        </p:txBody>
      </p:sp>
      <p:sp>
        <p:nvSpPr>
          <p:cNvPr id="46" name="Rounded Rectangle 45"/>
          <p:cNvSpPr/>
          <p:nvPr/>
        </p:nvSpPr>
        <p:spPr>
          <a:xfrm>
            <a:off x="8400446" y="3643394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Skapa</a:t>
            </a:r>
            <a:endParaRPr lang="sv-SE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8400446" y="4007373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49" name="Snip Single Corner Rectangle 48"/>
          <p:cNvSpPr/>
          <p:nvPr/>
        </p:nvSpPr>
        <p:spPr>
          <a:xfrm>
            <a:off x="8309104" y="4472823"/>
            <a:ext cx="1053349" cy="1182395"/>
          </a:xfrm>
          <a:prstGeom prst="snip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0" name="Rounded Rectangle 49"/>
          <p:cNvSpPr/>
          <p:nvPr/>
        </p:nvSpPr>
        <p:spPr>
          <a:xfrm>
            <a:off x="8402612" y="460038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OCR: 789</a:t>
            </a:r>
            <a:endParaRPr lang="sv-SE" sz="1200" dirty="0"/>
          </a:p>
        </p:txBody>
      </p:sp>
      <p:sp>
        <p:nvSpPr>
          <p:cNvPr id="51" name="Rounded Rectangle 50"/>
          <p:cNvSpPr/>
          <p:nvPr/>
        </p:nvSpPr>
        <p:spPr>
          <a:xfrm>
            <a:off x="8402612" y="4942148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Betalning</a:t>
            </a:r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8402612" y="5306127"/>
            <a:ext cx="857704" cy="271788"/>
          </a:xfrm>
          <a:prstGeom prst="roundRect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smtClean="0"/>
              <a:t>…</a:t>
            </a:r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9999037" y="2234165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999037" y="350037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999036" y="4872175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461384" y="2476589"/>
            <a:ext cx="436556" cy="7315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461384" y="3744514"/>
            <a:ext cx="436556" cy="7315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9462466" y="5123628"/>
            <a:ext cx="436556" cy="7315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9" idx="0"/>
          </p:cNvCxnSpPr>
          <p:nvPr/>
        </p:nvCxnSpPr>
        <p:spPr>
          <a:xfrm>
            <a:off x="4805445" y="3773720"/>
            <a:ext cx="3391304" cy="1286674"/>
          </a:xfrm>
          <a:prstGeom prst="bentConnector3">
            <a:avLst>
              <a:gd name="adj1" fmla="val 3463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29" idx="0"/>
          </p:cNvCxnSpPr>
          <p:nvPr/>
        </p:nvCxnSpPr>
        <p:spPr>
          <a:xfrm flipV="1">
            <a:off x="4805445" y="2483904"/>
            <a:ext cx="2274085" cy="1289816"/>
          </a:xfrm>
          <a:prstGeom prst="bentConnector3">
            <a:avLst>
              <a:gd name="adj1" fmla="val 5124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9" idx="0"/>
          </p:cNvCxnSpPr>
          <p:nvPr/>
        </p:nvCxnSpPr>
        <p:spPr>
          <a:xfrm>
            <a:off x="4805445" y="3773720"/>
            <a:ext cx="3399539" cy="10394"/>
          </a:xfrm>
          <a:prstGeom prst="straightConnector1">
            <a:avLst/>
          </a:prstGeom>
          <a:ln w="222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ular Callout 69"/>
          <p:cNvSpPr/>
          <p:nvPr/>
        </p:nvSpPr>
        <p:spPr>
          <a:xfrm>
            <a:off x="5320263" y="1597356"/>
            <a:ext cx="1316190" cy="767467"/>
          </a:xfrm>
          <a:prstGeom prst="wedgeRoundRectCallout">
            <a:avLst>
              <a:gd name="adj1" fmla="val 67994"/>
              <a:gd name="adj2" fmla="val 4793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/>
              <a:t>Löser race </a:t>
            </a:r>
            <a:r>
              <a:rPr lang="sv-SE" dirty="0" err="1" smtClean="0"/>
              <a:t>conditions</a:t>
            </a:r>
            <a:endParaRPr lang="sv-SE" dirty="0"/>
          </a:p>
        </p:txBody>
      </p:sp>
      <p:sp>
        <p:nvSpPr>
          <p:cNvPr id="71" name="Rounded Rectangle 7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6082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Routee3</a:t>
            </a:r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20189" y="294872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?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672621" y="2425955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?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672622" y="304744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?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672622" y="3650402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?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nip Single Corner Rectangle 28"/>
          <p:cNvSpPr/>
          <p:nvPr/>
        </p:nvSpPr>
        <p:spPr>
          <a:xfrm>
            <a:off x="2409940" y="3186826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!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965682" y="3810512"/>
            <a:ext cx="3976867" cy="1782980"/>
          </a:xfrm>
          <a:prstGeom prst="wedgeRoundRectCallout">
            <a:avLst>
              <a:gd name="adj1" fmla="val -22184"/>
              <a:gd name="adj2" fmla="val -6670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/>
              <a:t>En fråga distribueras till alla </a:t>
            </a:r>
            <a:r>
              <a:rPr lang="sv-SE" dirty="0" err="1" smtClean="0"/>
              <a:t>workers</a:t>
            </a:r>
            <a:r>
              <a:rPr lang="sv-SE" dirty="0" smtClean="0"/>
              <a:t>.</a:t>
            </a:r>
          </a:p>
          <a:p>
            <a:r>
              <a:rPr lang="sv-SE" dirty="0" smtClean="0"/>
              <a:t>Första svaret returneras till avsändaren</a:t>
            </a:r>
          </a:p>
          <a:p>
            <a:endParaRPr lang="sv-SE" dirty="0" smtClean="0"/>
          </a:p>
          <a:p>
            <a:r>
              <a:rPr lang="sv-SE" dirty="0" smtClean="0"/>
              <a:t>Konceptuellt samma som TPL </a:t>
            </a:r>
            <a:r>
              <a:rPr lang="sv-SE" dirty="0" err="1" smtClean="0"/>
              <a:t>Task.WaitAny</a:t>
            </a:r>
            <a:r>
              <a:rPr lang="sv-SE" dirty="0" smtClean="0"/>
              <a:t>(tasks)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705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 smtClean="0"/>
              <a:t>RoundRobin</a:t>
            </a:r>
            <a:endParaRPr lang="sv-SE" dirty="0"/>
          </a:p>
          <a:p>
            <a:pPr marL="0" indent="0">
              <a:buNone/>
            </a:pPr>
            <a:r>
              <a:rPr lang="sv-SE" dirty="0" err="1" smtClean="0"/>
              <a:t>ConsistentHash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691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 smtClean="0"/>
              <a:t>Become</a:t>
            </a:r>
            <a:r>
              <a:rPr lang="sv-SE" dirty="0" smtClean="0"/>
              <a:t> eller </a:t>
            </a:r>
            <a:r>
              <a:rPr lang="sv-SE" dirty="0" err="1" smtClean="0"/>
              <a:t>hotswap</a:t>
            </a:r>
            <a:r>
              <a:rPr lang="sv-SE" dirty="0" smtClean="0"/>
              <a:t> innebär att en </a:t>
            </a:r>
            <a:r>
              <a:rPr lang="sv-SE" dirty="0" err="1" smtClean="0"/>
              <a:t>actor</a:t>
            </a:r>
            <a:r>
              <a:rPr lang="sv-SE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 smtClean="0"/>
              <a:t>I Akka.NET sker detta via metoderna .</a:t>
            </a:r>
            <a:r>
              <a:rPr lang="sv-SE" dirty="0" err="1" smtClean="0"/>
              <a:t>Become</a:t>
            </a:r>
            <a:r>
              <a:rPr lang="sv-SE" dirty="0" smtClean="0"/>
              <a:t>(Action&lt;</a:t>
            </a:r>
            <a:r>
              <a:rPr lang="sv-SE" dirty="0" err="1" smtClean="0"/>
              <a:t>object</a:t>
            </a:r>
            <a:r>
              <a:rPr lang="sv-SE" dirty="0" smtClean="0"/>
              <a:t>&gt;) samt .</a:t>
            </a:r>
            <a:r>
              <a:rPr lang="sv-SE" dirty="0" err="1" smtClean="0"/>
              <a:t>Unbecome</a:t>
            </a:r>
            <a:r>
              <a:rPr lang="sv-SE" dirty="0" smtClean="0"/>
              <a:t>()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 smtClean="0"/>
              <a:t>Praktiskt när man skapar </a:t>
            </a:r>
            <a:r>
              <a:rPr lang="sv-SE" dirty="0" err="1" smtClean="0"/>
              <a:t>state</a:t>
            </a:r>
            <a:r>
              <a:rPr lang="sv-SE" dirty="0" smtClean="0"/>
              <a:t> </a:t>
            </a:r>
            <a:r>
              <a:rPr lang="sv-SE" dirty="0" err="1" smtClean="0"/>
              <a:t>machines</a:t>
            </a:r>
            <a:r>
              <a:rPr lang="sv-SE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00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73" y="175490"/>
            <a:ext cx="11711709" cy="638232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GreetingActor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UntypedActor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OnReceive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.Match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Greet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&gt;(m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("Hello {0}",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m.Who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could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also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 a lambda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Become</a:t>
            </a: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OtherReceive</a:t>
            </a: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OtherReceive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message.Match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Greet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&gt;(m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Console.WriteLine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You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already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said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hello!");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Unbecome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to 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revert</a:t>
            </a:r>
            <a:r>
              <a:rPr lang="sv-SE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old </a:t>
            </a:r>
            <a:r>
              <a:rPr lang="sv-SE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</a:t>
            </a:r>
            <a:endParaRPr lang="sv-SE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06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49664" y="1448553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…//annan kod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4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sv-SE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message.Match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sz="24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2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sz="2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24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24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196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377" y="1690688"/>
            <a:ext cx="7775246" cy="47555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Moore’s</a:t>
            </a:r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 lag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63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solidFill>
                  <a:schemeClr val="bg1"/>
                </a:solidFill>
              </a:rPr>
              <a:t>Felhantering i Java, C# och C</a:t>
            </a:r>
            <a:endParaRPr lang="sv-SE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875065" y="4650771"/>
            <a:ext cx="5064415" cy="2112493"/>
          </a:xfrm>
          <a:prstGeom prst="wedgeRoundRectCallout">
            <a:avLst>
              <a:gd name="adj1" fmla="val 68906"/>
              <a:gd name="adj2" fmla="val -5891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 smtClean="0"/>
              <a:t>Leaky</a:t>
            </a:r>
            <a:r>
              <a:rPr lang="sv-SE" dirty="0" smtClean="0"/>
              <a:t> </a:t>
            </a:r>
            <a:r>
              <a:rPr lang="sv-SE" dirty="0" err="1" smtClean="0"/>
              <a:t>abstraction</a:t>
            </a:r>
            <a:r>
              <a:rPr lang="sv-SE" dirty="0" smtClean="0"/>
              <a:t>, </a:t>
            </a:r>
            <a:r>
              <a:rPr lang="sv-SE" dirty="0" err="1" smtClean="0"/>
              <a:t>exceptiontyper</a:t>
            </a:r>
            <a:r>
              <a:rPr lang="sv-SE" dirty="0" smtClean="0"/>
              <a:t> från ett lägre lager kan läcka uppåt i arkitekturen.</a:t>
            </a:r>
          </a:p>
          <a:p>
            <a:endParaRPr lang="sv-SE" dirty="0"/>
          </a:p>
          <a:p>
            <a:r>
              <a:rPr lang="sv-SE" dirty="0" smtClean="0"/>
              <a:t>Vet presentationslagret vad det ska göra med ett </a:t>
            </a:r>
            <a:r>
              <a:rPr lang="sv-SE" dirty="0" err="1" smtClean="0"/>
              <a:t>EntityFrameworkPropertyNotMappedException</a:t>
            </a:r>
            <a:r>
              <a:rPr lang="sv-SE" dirty="0" smtClean="0"/>
              <a:t>?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67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</p:spTree>
    <p:extLst>
      <p:ext uri="{BB962C8B-B14F-4D97-AF65-F5344CB8AC3E}">
        <p14:creationId xmlns:p14="http://schemas.microsoft.com/office/powerpoint/2010/main" val="267711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Felhantering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53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007008" y="5427809"/>
            <a:ext cx="2550787" cy="16224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52786" y="5048278"/>
            <a:ext cx="185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 i mer pengar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0970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07008" y="5427809"/>
            <a:ext cx="2550787" cy="16224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52786" y="5048278"/>
            <a:ext cx="1859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 i mer pengar</a:t>
            </a:r>
            <a:endParaRPr lang="sv-SE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07008" y="6024510"/>
            <a:ext cx="2550787" cy="16224"/>
          </a:xfrm>
          <a:prstGeom prst="straightConnector1">
            <a:avLst/>
          </a:prstGeom>
          <a:ln w="539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72373" y="5634780"/>
            <a:ext cx="98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Får kaffe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97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</p:spTree>
    <p:extLst>
      <p:ext uri="{BB962C8B-B14F-4D97-AF65-F5344CB8AC3E}">
        <p14:creationId xmlns:p14="http://schemas.microsoft.com/office/powerpoint/2010/main" val="151636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7192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7008" y="5427809"/>
            <a:ext cx="2550787" cy="16224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4919" y="505847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53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554919" y="505847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07008" y="5427903"/>
            <a:ext cx="2550787" cy="16224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18807735">
            <a:off x="5822626" y="5078021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38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2564269" y="2681562"/>
            <a:ext cx="3257398" cy="2381437"/>
            <a:chOff x="934190" y="2550866"/>
            <a:chExt cx="10419610" cy="1740012"/>
          </a:xfrm>
        </p:grpSpPr>
        <p:sp>
          <p:nvSpPr>
            <p:cNvPr id="4" name="Right Arrow 3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05450" y="3102839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dirty="0" smtClean="0"/>
              <a:t>X 1 000 000</a:t>
            </a:r>
            <a:endParaRPr lang="sv-SE" sz="4400" dirty="0"/>
          </a:p>
        </p:txBody>
      </p:sp>
    </p:spTree>
    <p:extLst>
      <p:ext uri="{BB962C8B-B14F-4D97-AF65-F5344CB8AC3E}">
        <p14:creationId xmlns:p14="http://schemas.microsoft.com/office/powerpoint/2010/main" val="38098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77673" y="3312367"/>
            <a:ext cx="1" cy="1107342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2086" y="36810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395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77673" y="3312367"/>
            <a:ext cx="1" cy="1107342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2086" y="36810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7647235" y="1434857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Servicetekniker</a:t>
            </a:r>
          </a:p>
        </p:txBody>
      </p:sp>
    </p:spTree>
    <p:extLst>
      <p:ext uri="{BB962C8B-B14F-4D97-AF65-F5344CB8AC3E}">
        <p14:creationId xmlns:p14="http://schemas.microsoft.com/office/powerpoint/2010/main" val="15962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Felhantering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77673" y="3312367"/>
            <a:ext cx="1" cy="1107342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2086" y="36810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7647235" y="1434857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Servicetekniker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73681" y="3312367"/>
            <a:ext cx="1" cy="1107342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5648" y="368104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Fyller på bönor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54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Programmerare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Kaffemaskin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16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Lägger i pengar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77673" y="3312367"/>
            <a:ext cx="1" cy="1107342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2086" y="368104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Slut på bönor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7647235" y="1434857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Servicetekniker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73681" y="3312367"/>
            <a:ext cx="1" cy="1107342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5648" y="368104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Fyller på bönor</a:t>
            </a:r>
            <a:endParaRPr lang="sv-S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07008" y="6024510"/>
            <a:ext cx="2550787" cy="16224"/>
          </a:xfrm>
          <a:prstGeom prst="straightConnector1">
            <a:avLst/>
          </a:prstGeom>
          <a:ln w="539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72373" y="5634780"/>
            <a:ext cx="98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Får kaffe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173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Felhantering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2815743" y="4566619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Client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647235" y="4566619"/>
            <a:ext cx="2094693" cy="1729946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007008" y="4789041"/>
            <a:ext cx="2550787" cy="162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72371" y="4419709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Request</a:t>
            </a:r>
            <a:endParaRPr lang="sv-S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77673" y="3312367"/>
            <a:ext cx="1" cy="1107342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3812" y="3685829"/>
            <a:ext cx="177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Application</a:t>
            </a:r>
            <a:r>
              <a:rPr lang="sv-SE" dirty="0" smtClean="0"/>
              <a:t> </a:t>
            </a:r>
            <a:r>
              <a:rPr lang="sv-SE" dirty="0" err="1" smtClean="0"/>
              <a:t>error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7647235" y="1434857"/>
            <a:ext cx="2094693" cy="1729946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Supervisor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473681" y="3312367"/>
            <a:ext cx="1" cy="1107342"/>
          </a:xfrm>
          <a:prstGeom prst="straightConnector1">
            <a:avLst/>
          </a:prstGeom>
          <a:ln w="539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85648" y="3681045"/>
            <a:ext cx="16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Manage</a:t>
            </a:r>
            <a:r>
              <a:rPr lang="sv-SE" dirty="0" smtClean="0"/>
              <a:t> </a:t>
            </a:r>
            <a:r>
              <a:rPr lang="sv-SE" dirty="0" err="1" smtClean="0"/>
              <a:t>failures</a:t>
            </a:r>
            <a:endParaRPr lang="sv-S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07008" y="6024510"/>
            <a:ext cx="2550787" cy="16224"/>
          </a:xfrm>
          <a:prstGeom prst="straightConnector1">
            <a:avLst/>
          </a:prstGeom>
          <a:ln w="53975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72373" y="5634780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Response</a:t>
            </a:r>
            <a:endParaRPr lang="sv-SE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07008" y="5423480"/>
            <a:ext cx="2550787" cy="16224"/>
          </a:xfrm>
          <a:prstGeom prst="straightConnector1">
            <a:avLst/>
          </a:prstGeom>
          <a:ln w="53975">
            <a:solidFill>
              <a:srgbClr val="F6280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72371" y="5043738"/>
            <a:ext cx="165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Validation</a:t>
            </a:r>
            <a:r>
              <a:rPr lang="sv-SE" dirty="0" smtClean="0"/>
              <a:t> </a:t>
            </a:r>
            <a:r>
              <a:rPr lang="sv-SE" dirty="0" err="1" smtClean="0"/>
              <a:t>error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1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/>
              <a:t>Alla </a:t>
            </a:r>
            <a:r>
              <a:rPr lang="sv-SE" dirty="0" err="1" smtClean="0"/>
              <a:t>actors</a:t>
            </a:r>
            <a:r>
              <a:rPr lang="sv-SE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 smtClean="0"/>
              <a:t>En supervisor kan välja att:</a:t>
            </a:r>
          </a:p>
          <a:p>
            <a:r>
              <a:rPr lang="sv-SE" dirty="0" smtClean="0"/>
              <a:t>Tvinga en omstart</a:t>
            </a:r>
          </a:p>
          <a:p>
            <a:r>
              <a:rPr lang="sv-SE" dirty="0" smtClean="0"/>
              <a:t>Stoppa</a:t>
            </a:r>
          </a:p>
          <a:p>
            <a:r>
              <a:rPr lang="sv-SE" dirty="0" smtClean="0"/>
              <a:t>Ignorera felet</a:t>
            </a:r>
          </a:p>
          <a:p>
            <a:r>
              <a:rPr lang="sv-SE" dirty="0" smtClean="0"/>
              <a:t>Eskalera felet till sin egen supervisor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25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91" y="83126"/>
            <a:ext cx="11961091" cy="663170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UntypedActor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(x 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5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635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6" name="Cross 25"/>
          <p:cNvSpPr/>
          <p:nvPr/>
        </p:nvSpPr>
        <p:spPr>
          <a:xfrm rot="18807735">
            <a:off x="1834004" y="4942361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13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6" name="Cross 25"/>
          <p:cNvSpPr/>
          <p:nvPr/>
        </p:nvSpPr>
        <p:spPr>
          <a:xfrm rot="18807735">
            <a:off x="1834004" y="4942361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27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..oj problem!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sv-SE" dirty="0" smtClean="0"/>
          </a:p>
          <a:p>
            <a:r>
              <a:rPr lang="sv-SE" dirty="0" err="1" smtClean="0"/>
              <a:t>Context</a:t>
            </a:r>
            <a:r>
              <a:rPr lang="sv-SE" dirty="0" smtClean="0"/>
              <a:t> </a:t>
            </a:r>
            <a:r>
              <a:rPr lang="sv-SE" dirty="0" err="1" smtClean="0"/>
              <a:t>Switching</a:t>
            </a:r>
            <a:endParaRPr lang="sv-SE" dirty="0" smtClean="0"/>
          </a:p>
          <a:p>
            <a:r>
              <a:rPr lang="sv-SE" dirty="0" err="1" smtClean="0"/>
              <a:t>Deadlocks</a:t>
            </a:r>
            <a:endParaRPr lang="sv-SE" dirty="0"/>
          </a:p>
          <a:p>
            <a:r>
              <a:rPr lang="sv-SE" dirty="0" err="1" smtClean="0"/>
              <a:t>Livelocks</a:t>
            </a:r>
            <a:endParaRPr lang="sv-SE" dirty="0"/>
          </a:p>
          <a:p>
            <a:r>
              <a:rPr lang="sv-SE" dirty="0" smtClean="0"/>
              <a:t>Race </a:t>
            </a:r>
            <a:r>
              <a:rPr lang="sv-SE" dirty="0" err="1" smtClean="0"/>
              <a:t>Conditions</a:t>
            </a:r>
            <a:endParaRPr lang="sv-SE" dirty="0" smtClean="0"/>
          </a:p>
          <a:p>
            <a:r>
              <a:rPr lang="sv-SE" dirty="0" err="1" smtClean="0"/>
              <a:t>Blocking</a:t>
            </a:r>
            <a:r>
              <a:rPr lang="sv-SE" dirty="0" smtClean="0"/>
              <a:t> IO</a:t>
            </a:r>
          </a:p>
          <a:p>
            <a:r>
              <a:rPr lang="sv-SE" dirty="0" smtClean="0"/>
              <a:t>Svår/rörig kod – </a:t>
            </a:r>
            <a:r>
              <a:rPr lang="sv-SE" dirty="0" err="1" smtClean="0"/>
              <a:t>Monitor.TryEnter</a:t>
            </a:r>
            <a:r>
              <a:rPr lang="sv-SE" dirty="0" smtClean="0"/>
              <a:t>, </a:t>
            </a:r>
            <a:r>
              <a:rPr lang="sv-SE" dirty="0" err="1" smtClean="0"/>
              <a:t>WaitHandle</a:t>
            </a:r>
            <a:r>
              <a:rPr lang="sv-SE" dirty="0" smtClean="0"/>
              <a:t>, </a:t>
            </a:r>
            <a:r>
              <a:rPr lang="sv-SE" dirty="0" err="1" smtClean="0"/>
              <a:t>AutoResetEvent</a:t>
            </a:r>
            <a:r>
              <a:rPr lang="sv-SE" dirty="0" smtClean="0"/>
              <a:t> etc.</a:t>
            </a:r>
            <a:endParaRPr lang="sv-SE" dirty="0"/>
          </a:p>
          <a:p>
            <a:r>
              <a:rPr lang="sv-SE" dirty="0" smtClean="0"/>
              <a:t>Felhantering?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158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6" name="Cross 25"/>
          <p:cNvSpPr/>
          <p:nvPr/>
        </p:nvSpPr>
        <p:spPr>
          <a:xfrm rot="18807735">
            <a:off x="1834004" y="4942361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/>
          <p:cNvSpPr/>
          <p:nvPr/>
        </p:nvSpPr>
        <p:spPr>
          <a:xfrm>
            <a:off x="969818" y="4184068"/>
            <a:ext cx="2041237" cy="1626292"/>
          </a:xfrm>
          <a:prstGeom prst="ellipse">
            <a:avLst/>
          </a:prstGeom>
          <a:noFill/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60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7" name="Oval 26"/>
          <p:cNvSpPr/>
          <p:nvPr/>
        </p:nvSpPr>
        <p:spPr>
          <a:xfrm>
            <a:off x="969818" y="4184068"/>
            <a:ext cx="2041237" cy="1626292"/>
          </a:xfrm>
          <a:prstGeom prst="ellipse">
            <a:avLst/>
          </a:prstGeom>
          <a:noFill/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691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8" name="Cross 27"/>
          <p:cNvSpPr/>
          <p:nvPr/>
        </p:nvSpPr>
        <p:spPr>
          <a:xfrm rot="18807735">
            <a:off x="7840182" y="5077404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86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8" name="Cross 27"/>
          <p:cNvSpPr/>
          <p:nvPr/>
        </p:nvSpPr>
        <p:spPr>
          <a:xfrm rot="18807735">
            <a:off x="7840182" y="5077404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8" name="Cross 27"/>
          <p:cNvSpPr/>
          <p:nvPr/>
        </p:nvSpPr>
        <p:spPr>
          <a:xfrm rot="18807735">
            <a:off x="7840182" y="5077404"/>
            <a:ext cx="747321" cy="707143"/>
          </a:xfrm>
          <a:prstGeom prst="plus">
            <a:avLst>
              <a:gd name="adj" fmla="val 33151"/>
            </a:avLst>
          </a:prstGeom>
          <a:gradFill>
            <a:gsLst>
              <a:gs pos="0">
                <a:srgbClr val="F9832B"/>
              </a:gs>
              <a:gs pos="50000">
                <a:srgbClr val="F62806"/>
              </a:gs>
              <a:gs pos="100000">
                <a:srgbClr val="F62806"/>
              </a:gs>
            </a:gsLst>
          </a:gradFill>
          <a:ln w="254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26"/>
          <p:cNvSpPr/>
          <p:nvPr/>
        </p:nvSpPr>
        <p:spPr>
          <a:xfrm>
            <a:off x="6220659" y="4194913"/>
            <a:ext cx="3948577" cy="1626292"/>
          </a:xfrm>
          <a:prstGeom prst="ellipse">
            <a:avLst/>
          </a:prstGeom>
          <a:noFill/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729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443345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49876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3788603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3934687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4433449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3788603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9356" y="3500574"/>
            <a:ext cx="126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OneForOne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5" name="TextBox 24"/>
          <p:cNvSpPr txBox="1"/>
          <p:nvPr/>
        </p:nvSpPr>
        <p:spPr>
          <a:xfrm>
            <a:off x="8974345" y="3497523"/>
            <a:ext cx="1117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AllForOne</a:t>
            </a:r>
            <a:endParaRPr lang="sv-SE" dirty="0" smtClean="0"/>
          </a:p>
          <a:p>
            <a:pPr algn="ctr"/>
            <a:r>
              <a:rPr lang="sv-SE" dirty="0" err="1" smtClean="0"/>
              <a:t>Strategy</a:t>
            </a:r>
            <a:endParaRPr lang="sv-SE" dirty="0"/>
          </a:p>
        </p:txBody>
      </p:sp>
      <p:sp>
        <p:nvSpPr>
          <p:cNvPr id="27" name="Oval 26"/>
          <p:cNvSpPr/>
          <p:nvPr/>
        </p:nvSpPr>
        <p:spPr>
          <a:xfrm>
            <a:off x="6220659" y="4194913"/>
            <a:ext cx="3948577" cy="1626292"/>
          </a:xfrm>
          <a:prstGeom prst="ellipse">
            <a:avLst/>
          </a:prstGeom>
          <a:noFill/>
          <a:ln w="508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359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273187" y="3539222"/>
            <a:ext cx="3801690" cy="2889858"/>
          </a:xfrm>
          <a:prstGeom prst="roundRect">
            <a:avLst>
              <a:gd name="adj" fmla="val 3194"/>
            </a:avLst>
          </a:prstGeom>
          <a:solidFill>
            <a:schemeClr val="accent5">
              <a:alpha val="9000"/>
            </a:schemeClr>
          </a:solidFill>
          <a:ln w="25400">
            <a:solidFill>
              <a:schemeClr val="accent5">
                <a:shade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166255" y="101600"/>
            <a:ext cx="11859490" cy="1223817"/>
          </a:xfrm>
          <a:prstGeom prst="roundRect">
            <a:avLst/>
          </a:prstGeom>
          <a:gradFill>
            <a:gsLst>
              <a:gs pos="0">
                <a:schemeClr val="accent5">
                  <a:satMod val="103000"/>
                  <a:lumMod val="102000"/>
                  <a:tint val="94000"/>
                  <a:alpha val="50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  <a:alpha val="5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  <a:alpha val="50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3200" dirty="0" err="1" smtClean="0"/>
              <a:t>Error</a:t>
            </a:r>
            <a:r>
              <a:rPr lang="sv-SE" sz="3200" dirty="0" smtClean="0"/>
              <a:t> </a:t>
            </a:r>
            <a:r>
              <a:rPr lang="sv-SE" sz="3200" dirty="0" err="1" smtClean="0"/>
              <a:t>Kernel</a:t>
            </a:r>
            <a:endParaRPr lang="sv-SE" sz="3200" dirty="0"/>
          </a:p>
        </p:txBody>
      </p:sp>
      <p:sp>
        <p:nvSpPr>
          <p:cNvPr id="3" name="Oval 2"/>
          <p:cNvSpPr/>
          <p:nvPr/>
        </p:nvSpPr>
        <p:spPr>
          <a:xfrm>
            <a:off x="5246253" y="212436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Oval 3"/>
          <p:cNvSpPr/>
          <p:nvPr/>
        </p:nvSpPr>
        <p:spPr>
          <a:xfrm>
            <a:off x="3426689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/a1</a:t>
            </a:r>
          </a:p>
        </p:txBody>
      </p:sp>
      <p:sp>
        <p:nvSpPr>
          <p:cNvPr id="5" name="Oval 4"/>
          <p:cNvSpPr/>
          <p:nvPr/>
        </p:nvSpPr>
        <p:spPr>
          <a:xfrm>
            <a:off x="2429162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/b1</a:t>
            </a:r>
          </a:p>
        </p:txBody>
      </p:sp>
      <p:sp>
        <p:nvSpPr>
          <p:cNvPr id="6" name="Oval 5"/>
          <p:cNvSpPr/>
          <p:nvPr/>
        </p:nvSpPr>
        <p:spPr>
          <a:xfrm>
            <a:off x="4424216" y="2937160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/b2</a:t>
            </a:r>
          </a:p>
        </p:txBody>
      </p:sp>
      <p:sp>
        <p:nvSpPr>
          <p:cNvPr id="7" name="Oval 6"/>
          <p:cNvSpPr/>
          <p:nvPr/>
        </p:nvSpPr>
        <p:spPr>
          <a:xfrm>
            <a:off x="1431635" y="4433451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/c1</a:t>
            </a:r>
          </a:p>
        </p:txBody>
      </p:sp>
      <p:sp>
        <p:nvSpPr>
          <p:cNvPr id="8" name="Oval 7"/>
          <p:cNvSpPr/>
          <p:nvPr/>
        </p:nvSpPr>
        <p:spPr>
          <a:xfrm>
            <a:off x="3426689" y="443345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/c2</a:t>
            </a: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4278132" y="1063879"/>
            <a:ext cx="1114205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280605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283078" y="3788603"/>
            <a:ext cx="292168" cy="790932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4278132" y="2292315"/>
            <a:ext cx="292168" cy="790929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280605" y="3788603"/>
            <a:ext cx="292168" cy="790933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684650" y="144087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7684650" y="3788603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6541039" y="5284893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7684650" y="5284894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/c4</a:t>
            </a:r>
          </a:p>
        </p:txBody>
      </p:sp>
      <p:cxnSp>
        <p:nvCxnSpPr>
          <p:cNvPr id="37" name="Straight Connector 36"/>
          <p:cNvCxnSpPr>
            <a:stCxn id="32" idx="4"/>
            <a:endCxn id="33" idx="0"/>
          </p:cNvCxnSpPr>
          <p:nvPr/>
        </p:nvCxnSpPr>
        <p:spPr>
          <a:xfrm>
            <a:off x="8183414" y="2438399"/>
            <a:ext cx="0" cy="135020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392482" y="4640046"/>
            <a:ext cx="438252" cy="790931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183414" y="4786130"/>
            <a:ext cx="0" cy="498764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097696" y="1063879"/>
            <a:ext cx="1733038" cy="523077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828261" y="5284892"/>
            <a:ext cx="997527" cy="997527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/c5</a:t>
            </a:r>
          </a:p>
        </p:txBody>
      </p: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536093" y="4640046"/>
            <a:ext cx="438252" cy="790930"/>
          </a:xfrm>
          <a:prstGeom prst="lin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14347" y="3539222"/>
            <a:ext cx="14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Remote</a:t>
            </a:r>
            <a:r>
              <a:rPr lang="sv-SE" dirty="0" smtClean="0"/>
              <a:t> </a:t>
            </a:r>
            <a:r>
              <a:rPr lang="sv-SE" dirty="0" err="1" smtClean="0"/>
              <a:t>node</a:t>
            </a:r>
            <a:endParaRPr lang="sv-SE" dirty="0"/>
          </a:p>
        </p:txBody>
      </p:sp>
      <p:sp>
        <p:nvSpPr>
          <p:cNvPr id="28" name="Cloud 27"/>
          <p:cNvSpPr/>
          <p:nvPr/>
        </p:nvSpPr>
        <p:spPr>
          <a:xfrm>
            <a:off x="7477681" y="2610628"/>
            <a:ext cx="1411463" cy="781933"/>
          </a:xfrm>
          <a:prstGeom prst="cloud">
            <a:avLst/>
          </a:prstGeom>
          <a:ln w="34925" cap="rnd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/>
              <a:t>Transport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3450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Actor</a:t>
            </a:r>
            <a:r>
              <a:rPr lang="sv-SE" b="1" dirty="0"/>
              <a:t> </a:t>
            </a:r>
            <a:r>
              <a:rPr lang="sv-SE" b="1" dirty="0" err="1"/>
              <a:t>Lifecycle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PreStart</a:t>
            </a:r>
            <a:endParaRPr lang="sv-SE" dirty="0" smtClean="0"/>
          </a:p>
          <a:p>
            <a:r>
              <a:rPr lang="sv-SE" dirty="0" err="1" smtClean="0"/>
              <a:t>PreRestart</a:t>
            </a:r>
            <a:endParaRPr lang="sv-SE" dirty="0" smtClean="0"/>
          </a:p>
          <a:p>
            <a:r>
              <a:rPr lang="sv-SE" dirty="0" err="1" smtClean="0"/>
              <a:t>PostRestart</a:t>
            </a:r>
            <a:endParaRPr lang="sv-SE" dirty="0" smtClean="0"/>
          </a:p>
          <a:p>
            <a:r>
              <a:rPr lang="sv-SE" dirty="0" err="1"/>
              <a:t>PostStop</a:t>
            </a:r>
            <a:endParaRPr lang="sv-SE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706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Container kan användas lokalt</a:t>
            </a:r>
          </a:p>
          <a:p>
            <a:r>
              <a:rPr lang="sv-SE" dirty="0" smtClean="0"/>
              <a:t>Använd service </a:t>
            </a:r>
            <a:r>
              <a:rPr lang="sv-SE" dirty="0" err="1" smtClean="0"/>
              <a:t>locator</a:t>
            </a:r>
            <a:r>
              <a:rPr lang="sv-SE" dirty="0" smtClean="0"/>
              <a:t> för </a:t>
            </a:r>
            <a:r>
              <a:rPr lang="sv-SE" dirty="0" err="1" smtClean="0"/>
              <a:t>remote</a:t>
            </a:r>
            <a:r>
              <a:rPr lang="sv-SE" dirty="0" smtClean="0"/>
              <a:t> </a:t>
            </a:r>
            <a:r>
              <a:rPr lang="sv-SE" dirty="0" err="1" smtClean="0"/>
              <a:t>deployed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219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Durability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230048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3714161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9076" cy="1766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account1.Balance &gt;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amount) {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account1.Withdraw(amount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account2.Deposit(amount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v-SE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896790" y="1611419"/>
            <a:ext cx="3407847" cy="1361007"/>
          </a:xfrm>
          <a:prstGeom prst="wedgeRoundRectCallout">
            <a:avLst>
              <a:gd name="adj1" fmla="val -61089"/>
              <a:gd name="adj2" fmla="val -2243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 smtClean="0"/>
              <a:t>Balance</a:t>
            </a:r>
            <a:r>
              <a:rPr lang="sv-SE" dirty="0" smtClean="0"/>
              <a:t> kan hinna ändras av en annan tråd efter att villkoret utvärderats, men innan resterande kod körs..</a:t>
            </a:r>
          </a:p>
        </p:txBody>
      </p:sp>
    </p:spTree>
    <p:extLst>
      <p:ext uri="{BB962C8B-B14F-4D97-AF65-F5344CB8AC3E}">
        <p14:creationId xmlns:p14="http://schemas.microsoft.com/office/powerpoint/2010/main" val="19659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Durability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Durable Mailbox</a:t>
            </a:r>
          </a:p>
          <a:p>
            <a:r>
              <a:rPr lang="sv-SE" dirty="0" smtClean="0"/>
              <a:t>Akka </a:t>
            </a:r>
            <a:r>
              <a:rPr lang="sv-SE" dirty="0" err="1" smtClean="0"/>
              <a:t>Persistence</a:t>
            </a:r>
            <a:endParaRPr lang="sv-SE" dirty="0" smtClean="0"/>
          </a:p>
          <a:p>
            <a:endParaRPr lang="sv-SE" dirty="0"/>
          </a:p>
          <a:p>
            <a:pPr marL="0" indent="0">
              <a:buNone/>
            </a:pPr>
            <a:r>
              <a:rPr lang="sv-SE" dirty="0" smtClean="0"/>
              <a:t>Finns i Akka, ej portat till Akka.NET ännu.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67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99611" y="1"/>
            <a:ext cx="238018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own Arrow 2"/>
          <p:cNvSpPr/>
          <p:nvPr/>
        </p:nvSpPr>
        <p:spPr>
          <a:xfrm>
            <a:off x="7750844" y="1690688"/>
            <a:ext cx="2878124" cy="4181391"/>
          </a:xfrm>
          <a:prstGeom prst="downArrow">
            <a:avLst>
              <a:gd name="adj1" fmla="val 82593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Durable Mailbox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9528544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4755802" y="1860132"/>
            <a:ext cx="2994640" cy="530275"/>
          </a:xfrm>
          <a:prstGeom prst="wedgeRoundRectCallout">
            <a:avLst>
              <a:gd name="adj1" fmla="val 21398"/>
              <a:gd name="adj2" fmla="val 17104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Persisterar meddelande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Cloud 11"/>
          <p:cNvSpPr/>
          <p:nvPr/>
        </p:nvSpPr>
        <p:spPr>
          <a:xfrm>
            <a:off x="4136809" y="2733929"/>
            <a:ext cx="1826196" cy="1246909"/>
          </a:xfrm>
          <a:prstGeom prst="cloud">
            <a:avLst/>
          </a:prstGeom>
          <a:ln w="34925" cap="rnd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Transport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433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999611" y="1"/>
            <a:ext cx="2380188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Down Arrow 2"/>
          <p:cNvSpPr/>
          <p:nvPr/>
        </p:nvSpPr>
        <p:spPr>
          <a:xfrm>
            <a:off x="7750844" y="1690688"/>
            <a:ext cx="2878124" cy="4181391"/>
          </a:xfrm>
          <a:prstGeom prst="downArrow">
            <a:avLst>
              <a:gd name="adj1" fmla="val 82593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chemeClr val="accent5">
                    <a:lumMod val="50000"/>
                  </a:schemeClr>
                </a:solidFill>
              </a:rPr>
              <a:t>Akka </a:t>
            </a:r>
            <a:r>
              <a:rPr lang="sv-SE" b="1" dirty="0" err="1" smtClean="0">
                <a:solidFill>
                  <a:schemeClr val="accent5">
                    <a:lumMod val="50000"/>
                  </a:schemeClr>
                </a:solidFill>
              </a:rPr>
              <a:t>Persistence</a:t>
            </a:r>
            <a:endParaRPr lang="sv-SE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45963" y="2422532"/>
            <a:ext cx="1877270" cy="2368782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 rot="16200000">
            <a:off x="7667098" y="2005131"/>
            <a:ext cx="493645" cy="2709938"/>
          </a:xfrm>
          <a:prstGeom prst="can">
            <a:avLst>
              <a:gd name="adj" fmla="val 54885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02624" y="3247953"/>
            <a:ext cx="1169772" cy="222421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Mailbox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6901946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7245109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7588273" y="3179991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9528544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1</a:t>
            </a:r>
            <a:endParaRPr lang="sv-SE" dirty="0"/>
          </a:p>
        </p:txBody>
      </p:sp>
      <p:sp>
        <p:nvSpPr>
          <p:cNvPr id="22" name="Rounded Rectangle 21"/>
          <p:cNvSpPr/>
          <p:nvPr/>
        </p:nvSpPr>
        <p:spPr>
          <a:xfrm>
            <a:off x="8336007" y="4190193"/>
            <a:ext cx="1697182" cy="404126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State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336007" y="3687161"/>
            <a:ext cx="1697182" cy="414197"/>
          </a:xfrm>
          <a:prstGeom prst="roundRect">
            <a:avLst>
              <a:gd name="adj" fmla="val 6176"/>
            </a:avLst>
          </a:prstGeom>
          <a:ln w="349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Behavior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0213" y="1895240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Event-driven Tråd</a:t>
            </a:r>
            <a:endParaRPr lang="sv-SE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9007064" y="1985997"/>
            <a:ext cx="2994640" cy="530275"/>
          </a:xfrm>
          <a:prstGeom prst="wedgeRoundRectCallout">
            <a:avLst>
              <a:gd name="adj1" fmla="val -28221"/>
              <a:gd name="adj2" fmla="val 16565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Persisterar meddelande</a:t>
            </a:r>
            <a:endParaRPr lang="sv-SE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Snip Single Corner Rectangle 19"/>
          <p:cNvSpPr/>
          <p:nvPr/>
        </p:nvSpPr>
        <p:spPr>
          <a:xfrm>
            <a:off x="1384651" y="3179054"/>
            <a:ext cx="267855" cy="360218"/>
          </a:xfrm>
          <a:prstGeom prst="snip1Rect">
            <a:avLst/>
          </a:prstGeom>
          <a:ln w="25400" cap="rnd" cmpd="sng">
            <a:solidFill>
              <a:schemeClr val="accent5">
                <a:lumMod val="50000"/>
              </a:schemeClr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719828" y="3267330"/>
            <a:ext cx="4792628" cy="203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Cloud 11"/>
          <p:cNvSpPr/>
          <p:nvPr/>
        </p:nvSpPr>
        <p:spPr>
          <a:xfrm>
            <a:off x="4136809" y="2733929"/>
            <a:ext cx="1826196" cy="1246909"/>
          </a:xfrm>
          <a:prstGeom prst="cloud">
            <a:avLst/>
          </a:prstGeom>
          <a:ln w="34925" cap="rnd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Transport</a:t>
            </a:r>
            <a:endParaRPr lang="sv-SE" dirty="0"/>
          </a:p>
        </p:txBody>
      </p:sp>
      <p:sp>
        <p:nvSpPr>
          <p:cNvPr id="11" name="Rounded Rectangle 10"/>
          <p:cNvSpPr/>
          <p:nvPr/>
        </p:nvSpPr>
        <p:spPr>
          <a:xfrm>
            <a:off x="2315748" y="3110561"/>
            <a:ext cx="1397311" cy="493646"/>
          </a:xfrm>
          <a:prstGeom prst="roundRect">
            <a:avLst>
              <a:gd name="adj" fmla="val 6176"/>
            </a:avLst>
          </a:prstGeom>
          <a:ln w="38100">
            <a:solidFill>
              <a:schemeClr val="accent1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ActorRef</a:t>
            </a:r>
            <a:endParaRPr lang="sv-S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3714161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ight Arrow 2"/>
          <p:cNvSpPr/>
          <p:nvPr/>
        </p:nvSpPr>
        <p:spPr>
          <a:xfrm>
            <a:off x="1132213" y="1795279"/>
            <a:ext cx="10419609" cy="32127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Tråd3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6748" y="1755357"/>
            <a:ext cx="864436" cy="41672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Kärna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7348781" y="2400045"/>
            <a:ext cx="3226614" cy="1056207"/>
          </a:xfrm>
          <a:prstGeom prst="wedgeRoundRectCallout">
            <a:avLst>
              <a:gd name="adj1" fmla="val -21255"/>
              <a:gd name="adj2" fmla="val -69868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sv-SE" dirty="0" err="1" smtClean="0"/>
              <a:t>Context</a:t>
            </a:r>
            <a:r>
              <a:rPr lang="sv-SE" dirty="0" smtClean="0"/>
              <a:t> Switch</a:t>
            </a:r>
            <a:endParaRPr lang="sv-SE" dirty="0"/>
          </a:p>
          <a:p>
            <a:r>
              <a:rPr lang="sv-SE" dirty="0" smtClean="0"/>
              <a:t>Lagrar undan </a:t>
            </a:r>
            <a:r>
              <a:rPr lang="sv-SE" dirty="0" err="1" smtClean="0"/>
              <a:t>state</a:t>
            </a:r>
            <a:r>
              <a:rPr lang="sv-SE" dirty="0" smtClean="0"/>
              <a:t> för tråd1</a:t>
            </a:r>
          </a:p>
          <a:p>
            <a:r>
              <a:rPr lang="sv-SE" dirty="0" smtClean="0"/>
              <a:t>Läser upp </a:t>
            </a:r>
            <a:r>
              <a:rPr lang="sv-SE" dirty="0" err="1" smtClean="0"/>
              <a:t>state</a:t>
            </a:r>
            <a:r>
              <a:rPr lang="sv-SE" dirty="0" smtClean="0"/>
              <a:t> för tråd 2</a:t>
            </a:r>
          </a:p>
        </p:txBody>
      </p:sp>
    </p:spTree>
    <p:extLst>
      <p:ext uri="{BB962C8B-B14F-4D97-AF65-F5344CB8AC3E}">
        <p14:creationId xmlns:p14="http://schemas.microsoft.com/office/powerpoint/2010/main" val="11000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Task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Parallel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Library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Tasks + C#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async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await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InProc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Asynkront jobb med  0 eller 1 returvärde.</a:t>
            </a:r>
          </a:p>
          <a:p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Task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Parallel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Library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</a:t>
            </a:r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DataFlow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InProc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Asynkrona byggstenar för att skapa flöden av information.</a:t>
            </a:r>
          </a:p>
          <a:p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Reactive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Extensions</a:t>
            </a:r>
          </a:p>
          <a:p>
            <a:pPr lvl="1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InProc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Filtrerar och aggregerar strömmar av data.</a:t>
            </a:r>
          </a:p>
          <a:p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Parallel</a:t>
            </a: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Linq</a:t>
            </a:r>
          </a:p>
          <a:p>
            <a:pPr lvl="1"/>
            <a:r>
              <a:rPr lang="sv-SE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InProc</a:t>
            </a:r>
            <a:endParaRPr lang="sv-SE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72478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g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D175BD"/>
      </a:accent2>
      <a:accent3>
        <a:srgbClr val="A5A5A5"/>
      </a:accent3>
      <a:accent4>
        <a:srgbClr val="FFC000"/>
      </a:accent4>
      <a:accent5>
        <a:srgbClr val="2F5699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Override1.xml><?xml version="1.0" encoding="utf-8"?>
<a:themeOverride xmlns:a="http://schemas.openxmlformats.org/drawingml/2006/main">
  <a:clrScheme name="roge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D175BD"/>
    </a:accent2>
    <a:accent3>
      <a:srgbClr val="A5A5A5"/>
    </a:accent3>
    <a:accent4>
      <a:srgbClr val="FFC000"/>
    </a:accent4>
    <a:accent5>
      <a:srgbClr val="2F5699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roger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D175BD"/>
    </a:accent2>
    <a:accent3>
      <a:srgbClr val="A5A5A5"/>
    </a:accent3>
    <a:accent4>
      <a:srgbClr val="FFC000"/>
    </a:accent4>
    <a:accent5>
      <a:srgbClr val="2F5699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6959</TotalTime>
  <Words>1597</Words>
  <Application>Microsoft Office PowerPoint</Application>
  <PresentationFormat>Widescreen</PresentationFormat>
  <Paragraphs>715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Consolas</vt:lpstr>
      <vt:lpstr>Office Theme</vt:lpstr>
      <vt:lpstr>Skala upp och ut med Akka.NET</vt:lpstr>
      <vt:lpstr>Vad är Akka?</vt:lpstr>
      <vt:lpstr>OOP vs. Actor Model</vt:lpstr>
      <vt:lpstr>Moore’s lag</vt:lpstr>
      <vt:lpstr>Inga problem!</vt:lpstr>
      <vt:lpstr>..oj problem!</vt:lpstr>
      <vt:lpstr>Race Conditions</vt:lpstr>
      <vt:lpstr>Context Switching</vt:lpstr>
      <vt:lpstr>Alternativ?</vt:lpstr>
      <vt:lpstr>Carl Hewitt’s Actor Model</vt:lpstr>
      <vt:lpstr>Actor Model</vt:lpstr>
      <vt:lpstr>Actor Model</vt:lpstr>
      <vt:lpstr>Actor Model</vt:lpstr>
      <vt:lpstr>Actor Model</vt:lpstr>
      <vt:lpstr>Actor Model</vt:lpstr>
      <vt:lpstr>Actor Model</vt:lpstr>
      <vt:lpstr>Actor Model</vt:lpstr>
      <vt:lpstr>Footprint?</vt:lpstr>
      <vt:lpstr>Actor Model</vt:lpstr>
      <vt:lpstr>Actor Model</vt:lpstr>
      <vt:lpstr>Demo – Bygg din första actor</vt:lpstr>
      <vt:lpstr>Remoting</vt:lpstr>
      <vt:lpstr>PowerPoint Presentation</vt:lpstr>
      <vt:lpstr>PowerPoint Presentation</vt:lpstr>
      <vt:lpstr>Demo – Aktivera remoting</vt:lpstr>
      <vt:lpstr>Demo – Remote Deployment</vt:lpstr>
      <vt:lpstr>Lastfördelning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Felhantering</vt:lpstr>
      <vt:lpstr>Supervise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Lifecycle</vt:lpstr>
      <vt:lpstr>Dependency Injection</vt:lpstr>
      <vt:lpstr>Durability</vt:lpstr>
      <vt:lpstr>Durability</vt:lpstr>
      <vt:lpstr>Durable Mailbox</vt:lpstr>
      <vt:lpstr>Akka Persistence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Microsoft account</cp:lastModifiedBy>
  <cp:revision>549</cp:revision>
  <dcterms:created xsi:type="dcterms:W3CDTF">2014-06-11T19:04:29Z</dcterms:created>
  <dcterms:modified xsi:type="dcterms:W3CDTF">2014-06-26T11:20:44Z</dcterms:modified>
</cp:coreProperties>
</file>